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99"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iIjRm0wvvnaw8Kqwj1dJs2kdS3r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366"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4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4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5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5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5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4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4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4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5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5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5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5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5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5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5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5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6.w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K9tani59cw4"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www.youtube.com/watch?v=coOTEc-0OGw"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1500656" y="1161956"/>
            <a:ext cx="6390600" cy="15396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dk1"/>
              </a:buClr>
              <a:buSzPts val="4500"/>
              <a:buFont typeface="Calibri"/>
              <a:buNone/>
            </a:pPr>
            <a:r>
              <a:rPr lang="en-GB" sz="3600" dirty="0"/>
              <a:t>Machine Learning Techniques</a:t>
            </a:r>
            <a:endParaRPr sz="3600" dirty="0"/>
          </a:p>
        </p:txBody>
      </p:sp>
      <p:sp>
        <p:nvSpPr>
          <p:cNvPr id="55" name="Google Shape;55;p1"/>
          <p:cNvSpPr txBox="1">
            <a:spLocks noGrp="1"/>
          </p:cNvSpPr>
          <p:nvPr>
            <p:ph type="subTitle" idx="1"/>
          </p:nvPr>
        </p:nvSpPr>
        <p:spPr>
          <a:xfrm>
            <a:off x="1143000" y="2701542"/>
            <a:ext cx="6858000" cy="1909800"/>
          </a:xfrm>
          <a:prstGeom prst="rect">
            <a:avLst/>
          </a:prstGeom>
          <a:noFill/>
          <a:ln>
            <a:noFill/>
          </a:ln>
        </p:spPr>
        <p:txBody>
          <a:bodyPr spcFirstLastPara="1" wrap="square" lIns="68575" tIns="34275" rIns="68575" bIns="34275" anchor="t" anchorCtr="0">
            <a:normAutofit fontScale="85000" lnSpcReduction="20000"/>
          </a:bodyPr>
          <a:lstStyle/>
          <a:p>
            <a:pPr marL="0" lvl="0" indent="0" algn="ctr" rtl="0">
              <a:lnSpc>
                <a:spcPct val="90000"/>
              </a:lnSpc>
              <a:spcBef>
                <a:spcPts val="0"/>
              </a:spcBef>
              <a:spcAft>
                <a:spcPts val="0"/>
              </a:spcAft>
              <a:buClr>
                <a:schemeClr val="dk1"/>
              </a:buClr>
              <a:buSzPct val="64285"/>
              <a:buNone/>
            </a:pPr>
            <a:endParaRPr dirty="0"/>
          </a:p>
          <a:p>
            <a:pPr marL="0" lvl="0" indent="0" algn="ctr" rtl="0">
              <a:lnSpc>
                <a:spcPct val="90000"/>
              </a:lnSpc>
              <a:spcBef>
                <a:spcPts val="800"/>
              </a:spcBef>
              <a:spcAft>
                <a:spcPts val="0"/>
              </a:spcAft>
              <a:buClr>
                <a:schemeClr val="dk1"/>
              </a:buClr>
              <a:buSzPct val="78260"/>
              <a:buNone/>
            </a:pPr>
            <a:r>
              <a:rPr lang="en-US" sz="2400" i="1" dirty="0">
                <a:solidFill>
                  <a:srgbClr val="0070C0"/>
                </a:solidFill>
              </a:rPr>
              <a:t>Decision Tree &amp; Random Forest</a:t>
            </a:r>
            <a:endParaRPr sz="2400" i="1" dirty="0">
              <a:solidFill>
                <a:srgbClr val="0070C0"/>
              </a:solidFill>
            </a:endParaRPr>
          </a:p>
          <a:p>
            <a:pPr marL="0" lvl="0" indent="0" algn="ctr" rtl="0">
              <a:lnSpc>
                <a:spcPct val="90000"/>
              </a:lnSpc>
              <a:spcBef>
                <a:spcPts val="800"/>
              </a:spcBef>
              <a:spcAft>
                <a:spcPts val="0"/>
              </a:spcAft>
              <a:buClr>
                <a:schemeClr val="dk1"/>
              </a:buClr>
              <a:buSzPct val="78260"/>
              <a:buNone/>
            </a:pPr>
            <a:endParaRPr sz="2300" dirty="0"/>
          </a:p>
          <a:p>
            <a:pPr marL="0" lvl="0" indent="0" algn="ctr" rtl="0">
              <a:lnSpc>
                <a:spcPct val="90000"/>
              </a:lnSpc>
              <a:spcBef>
                <a:spcPts val="800"/>
              </a:spcBef>
              <a:spcAft>
                <a:spcPts val="0"/>
              </a:spcAft>
              <a:buClr>
                <a:schemeClr val="dk1"/>
              </a:buClr>
              <a:buSzPct val="78260"/>
              <a:buNone/>
            </a:pPr>
            <a:endParaRPr sz="2300" dirty="0"/>
          </a:p>
          <a:p>
            <a:pPr marL="0" lvl="0" indent="0" algn="ctr" rtl="0">
              <a:lnSpc>
                <a:spcPct val="90000"/>
              </a:lnSpc>
              <a:spcBef>
                <a:spcPts val="800"/>
              </a:spcBef>
              <a:spcAft>
                <a:spcPts val="0"/>
              </a:spcAft>
              <a:buClr>
                <a:schemeClr val="dk1"/>
              </a:buClr>
              <a:buSzPct val="78260"/>
              <a:buNone/>
            </a:pPr>
            <a:endParaRPr sz="2300" dirty="0"/>
          </a:p>
          <a:p>
            <a:pPr marL="0" lvl="0" indent="0" algn="r" rtl="0">
              <a:lnSpc>
                <a:spcPct val="90000"/>
              </a:lnSpc>
              <a:spcBef>
                <a:spcPts val="800"/>
              </a:spcBef>
              <a:spcAft>
                <a:spcPts val="0"/>
              </a:spcAft>
              <a:buClr>
                <a:schemeClr val="dk1"/>
              </a:buClr>
              <a:buSzPct val="78260"/>
              <a:buNone/>
            </a:pPr>
            <a:r>
              <a:rPr lang="en-GB" sz="2300" b="1" dirty="0"/>
              <a:t>Instructor:</a:t>
            </a:r>
            <a:r>
              <a:rPr lang="en-GB" sz="2300" dirty="0"/>
              <a:t> </a:t>
            </a:r>
            <a:r>
              <a:rPr lang="en-GB" sz="2300" i="1" dirty="0"/>
              <a:t>Najam Aziz</a:t>
            </a:r>
            <a:endParaRPr sz="2300"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10"/>
          <p:cNvPicPr preferRelativeResize="0"/>
          <p:nvPr/>
        </p:nvPicPr>
        <p:blipFill rotWithShape="1">
          <a:blip r:embed="rId3">
            <a:alphaModFix/>
          </a:blip>
          <a:srcRect/>
          <a:stretch/>
        </p:blipFill>
        <p:spPr>
          <a:xfrm>
            <a:off x="0" y="0"/>
            <a:ext cx="9148457"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1"/>
          <p:cNvPicPr preferRelativeResize="0"/>
          <p:nvPr/>
        </p:nvPicPr>
        <p:blipFill rotWithShape="1">
          <a:blip r:embed="rId3">
            <a:alphaModFix/>
          </a:blip>
          <a:srcRect/>
          <a:stretch/>
        </p:blipFill>
        <p:spPr>
          <a:xfrm>
            <a:off x="0" y="0"/>
            <a:ext cx="9144001" cy="51409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2"/>
          <p:cNvPicPr preferRelativeResize="0"/>
          <p:nvPr/>
        </p:nvPicPr>
        <p:blipFill rotWithShape="1">
          <a:blip r:embed="rId3">
            <a:alphaModFix/>
          </a:blip>
          <a:srcRect/>
          <a:stretch/>
        </p:blipFill>
        <p:spPr>
          <a:xfrm>
            <a:off x="0" y="544425"/>
            <a:ext cx="9148450" cy="4599076"/>
          </a:xfrm>
          <a:prstGeom prst="rect">
            <a:avLst/>
          </a:prstGeom>
          <a:noFill/>
          <a:ln>
            <a:noFill/>
          </a:ln>
        </p:spPr>
      </p:pic>
      <p:sp>
        <p:nvSpPr>
          <p:cNvPr id="115" name="Google Shape;115;p12"/>
          <p:cNvSpPr txBox="1"/>
          <p:nvPr/>
        </p:nvSpPr>
        <p:spPr>
          <a:xfrm>
            <a:off x="297925" y="101850"/>
            <a:ext cx="5167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a:solidFill>
                  <a:srgbClr val="000000"/>
                </a:solidFill>
                <a:latin typeface="Arial"/>
                <a:ea typeface="Arial"/>
                <a:cs typeface="Arial"/>
                <a:sym typeface="Arial"/>
              </a:rPr>
              <a:t>Errors of all the Features</a:t>
            </a:r>
            <a:endParaRPr sz="1800" b="1"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3"/>
          <p:cNvPicPr preferRelativeResize="0"/>
          <p:nvPr/>
        </p:nvPicPr>
        <p:blipFill rotWithShape="1">
          <a:blip r:embed="rId3">
            <a:alphaModFix/>
          </a:blip>
          <a:srcRect/>
          <a:stretch/>
        </p:blipFill>
        <p:spPr>
          <a:xfrm>
            <a:off x="0" y="484600"/>
            <a:ext cx="9148450" cy="4658899"/>
          </a:xfrm>
          <a:prstGeom prst="rect">
            <a:avLst/>
          </a:prstGeom>
          <a:noFill/>
          <a:ln>
            <a:noFill/>
          </a:ln>
        </p:spPr>
      </p:pic>
      <p:sp>
        <p:nvSpPr>
          <p:cNvPr id="121" name="Google Shape;121;p13"/>
          <p:cNvSpPr txBox="1"/>
          <p:nvPr/>
        </p:nvSpPr>
        <p:spPr>
          <a:xfrm>
            <a:off x="238100" y="54000"/>
            <a:ext cx="4246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So we decided Outlook as our Root Node</a:t>
            </a:r>
            <a:endParaRPr sz="1600" b="1"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14"/>
          <p:cNvPicPr preferRelativeResize="0"/>
          <p:nvPr/>
        </p:nvPicPr>
        <p:blipFill rotWithShape="1">
          <a:blip r:embed="rId3">
            <a:alphaModFix/>
          </a:blip>
          <a:srcRect/>
          <a:stretch/>
        </p:blipFill>
        <p:spPr>
          <a:xfrm>
            <a:off x="0" y="544425"/>
            <a:ext cx="9148450" cy="4599076"/>
          </a:xfrm>
          <a:prstGeom prst="rect">
            <a:avLst/>
          </a:prstGeom>
          <a:noFill/>
          <a:ln>
            <a:noFill/>
          </a:ln>
        </p:spPr>
      </p:pic>
      <p:sp>
        <p:nvSpPr>
          <p:cNvPr id="127" name="Google Shape;127;p14"/>
          <p:cNvSpPr txBox="1"/>
          <p:nvPr/>
        </p:nvSpPr>
        <p:spPr>
          <a:xfrm>
            <a:off x="82600" y="65950"/>
            <a:ext cx="5956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Selection of Child Node, when outlook is SUNNY</a:t>
            </a:r>
            <a:endParaRPr sz="1600" b="1"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15"/>
          <p:cNvPicPr preferRelativeResize="0"/>
          <p:nvPr/>
        </p:nvPicPr>
        <p:blipFill rotWithShape="1">
          <a:blip r:embed="rId3">
            <a:alphaModFix/>
          </a:blip>
          <a:srcRect/>
          <a:stretch/>
        </p:blipFill>
        <p:spPr>
          <a:xfrm>
            <a:off x="0" y="508525"/>
            <a:ext cx="9148450" cy="4634974"/>
          </a:xfrm>
          <a:prstGeom prst="rect">
            <a:avLst/>
          </a:prstGeom>
          <a:noFill/>
          <a:ln>
            <a:noFill/>
          </a:ln>
        </p:spPr>
      </p:pic>
      <p:sp>
        <p:nvSpPr>
          <p:cNvPr id="133" name="Google Shape;133;p15"/>
          <p:cNvSpPr txBox="1"/>
          <p:nvPr/>
        </p:nvSpPr>
        <p:spPr>
          <a:xfrm>
            <a:off x="82600" y="65950"/>
            <a:ext cx="5956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Selection of Child Node, when outlook is RAINY</a:t>
            </a:r>
            <a:endParaRPr sz="1600" b="1"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16"/>
          <p:cNvPicPr preferRelativeResize="0"/>
          <p:nvPr/>
        </p:nvPicPr>
        <p:blipFill rotWithShape="1">
          <a:blip r:embed="rId3">
            <a:alphaModFix/>
          </a:blip>
          <a:srcRect/>
          <a:stretch/>
        </p:blipFill>
        <p:spPr>
          <a:xfrm>
            <a:off x="0" y="653281"/>
            <a:ext cx="9143999" cy="4407336"/>
          </a:xfrm>
          <a:prstGeom prst="rect">
            <a:avLst/>
          </a:prstGeom>
          <a:noFill/>
          <a:ln>
            <a:noFill/>
          </a:ln>
        </p:spPr>
      </p:pic>
      <p:sp>
        <p:nvSpPr>
          <p:cNvPr id="139" name="Google Shape;139;p16"/>
          <p:cNvSpPr txBox="1"/>
          <p:nvPr/>
        </p:nvSpPr>
        <p:spPr>
          <a:xfrm>
            <a:off x="142425" y="54000"/>
            <a:ext cx="1267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a:solidFill>
                  <a:srgbClr val="000000"/>
                </a:solidFill>
                <a:latin typeface="Arial"/>
                <a:ea typeface="Arial"/>
                <a:cs typeface="Arial"/>
                <a:sym typeface="Arial"/>
              </a:rPr>
              <a:t>Final Tree</a:t>
            </a:r>
            <a:endParaRPr sz="1800" b="1"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How do Decision Trees work?</a:t>
            </a:r>
            <a:endParaRPr/>
          </a:p>
        </p:txBody>
      </p:sp>
      <p:sp>
        <p:nvSpPr>
          <p:cNvPr id="145" name="Google Shape;145;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GB"/>
              <a:t>The decision of making strategic splits heavily affects a tree’s accuracy. The decision criteria are different for classification and regression trees.</a:t>
            </a:r>
            <a:endParaRPr/>
          </a:p>
          <a:p>
            <a:pPr marL="0" lvl="0" indent="0" algn="l" rtl="0">
              <a:lnSpc>
                <a:spcPct val="115000"/>
              </a:lnSpc>
              <a:spcBef>
                <a:spcPts val="1200"/>
              </a:spcBef>
              <a:spcAft>
                <a:spcPts val="0"/>
              </a:spcAft>
              <a:buSzPts val="1800"/>
              <a:buNone/>
            </a:pPr>
            <a:r>
              <a:rPr lang="en-GB"/>
              <a:t>Decision trees use multiple algorithms to decide to split a node into two or more sub-nodes. The creation of sub-nodes increases the homogeneity of resultant sub-nodes. In other words, we can say that the purity of the node increases with respect to the target variable. The decision tree splits the nodes on all available variables and then selects the split which results in most homogeneous sub-nodes.</a:t>
            </a:r>
            <a:endParaRPr/>
          </a:p>
          <a:p>
            <a:pPr marL="0" lvl="0" indent="0" algn="l" rtl="0">
              <a:lnSpc>
                <a:spcPct val="115000"/>
              </a:lnSpc>
              <a:spcBef>
                <a:spcPts val="1200"/>
              </a:spcBef>
              <a:spcAft>
                <a:spcPts val="0"/>
              </a:spcAft>
              <a:buClr>
                <a:schemeClr val="dk1"/>
              </a:buClr>
              <a:buSzPts val="1100"/>
              <a:buFont typeface="Arial"/>
              <a:buNone/>
            </a:pPr>
            <a:r>
              <a:rPr lang="en-GB"/>
              <a:t>The algorithm selection is also based on the type of target variables. </a:t>
            </a:r>
            <a:endParaRPr/>
          </a:p>
          <a:p>
            <a:pPr marL="0" lvl="0" indent="0" algn="l" rtl="0">
              <a:lnSpc>
                <a:spcPct val="115000"/>
              </a:lnSpc>
              <a:spcBef>
                <a:spcPts val="1200"/>
              </a:spcBef>
              <a:spcAft>
                <a:spcPts val="1200"/>
              </a:spcAft>
              <a:buSzPts val="1800"/>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8"/>
          <p:cNvSpPr txBox="1">
            <a:spLocks noGrp="1"/>
          </p:cNvSpPr>
          <p:nvPr>
            <p:ph type="title"/>
          </p:nvPr>
        </p:nvSpPr>
        <p:spPr>
          <a:xfrm>
            <a:off x="311700" y="31207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Attribute Selection Measures</a:t>
            </a:r>
            <a:endParaRPr/>
          </a:p>
        </p:txBody>
      </p:sp>
      <p:sp>
        <p:nvSpPr>
          <p:cNvPr id="151" name="Google Shape;151;p18"/>
          <p:cNvSpPr txBox="1">
            <a:spLocks noGrp="1"/>
          </p:cNvSpPr>
          <p:nvPr>
            <p:ph type="body" idx="1"/>
          </p:nvPr>
        </p:nvSpPr>
        <p:spPr>
          <a:xfrm>
            <a:off x="311700" y="1036150"/>
            <a:ext cx="8520600" cy="399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a:solidFill>
                  <a:srgbClr val="111111"/>
                </a:solidFill>
                <a:highlight>
                  <a:srgbClr val="FFFFFF"/>
                </a:highlight>
              </a:rPr>
              <a:t>If the dataset consists of </a:t>
            </a:r>
            <a:r>
              <a:rPr lang="en-GB" b="1" dirty="0">
                <a:solidFill>
                  <a:srgbClr val="111111"/>
                </a:solidFill>
                <a:highlight>
                  <a:srgbClr val="FFFFFF"/>
                </a:highlight>
              </a:rPr>
              <a:t>N</a:t>
            </a:r>
            <a:r>
              <a:rPr lang="en-GB" dirty="0">
                <a:solidFill>
                  <a:srgbClr val="111111"/>
                </a:solidFill>
                <a:highlight>
                  <a:srgbClr val="FFFFFF"/>
                </a:highlight>
              </a:rPr>
              <a:t> attributes then deciding which attribute to place at the root or at different levels of the tree as internal nodes is a complicated step. By just randomly selecting any node to be the root can’t solve the issue. If we follow a random approach, it may give us bad results with low accuracy.</a:t>
            </a:r>
            <a:endParaRPr dirty="0">
              <a:solidFill>
                <a:srgbClr val="111111"/>
              </a:solidFill>
              <a:highlight>
                <a:srgbClr val="FFFFFF"/>
              </a:highlight>
            </a:endParaRPr>
          </a:p>
          <a:p>
            <a:pPr marL="0" lvl="0" indent="0" algn="l" rtl="0">
              <a:lnSpc>
                <a:spcPct val="115000"/>
              </a:lnSpc>
              <a:spcBef>
                <a:spcPts val="900"/>
              </a:spcBef>
              <a:spcAft>
                <a:spcPts val="900"/>
              </a:spcAft>
              <a:buSzPts val="1800"/>
              <a:buNone/>
            </a:pPr>
            <a:r>
              <a:rPr lang="en-GB" dirty="0">
                <a:solidFill>
                  <a:srgbClr val="111111"/>
                </a:solidFill>
                <a:highlight>
                  <a:srgbClr val="FFFFFF"/>
                </a:highlight>
              </a:rPr>
              <a:t>For solving this attribute selection problem, researchers worked and devised some solutions. They suggested using some </a:t>
            </a:r>
            <a:r>
              <a:rPr lang="en-GB" i="1" dirty="0">
                <a:solidFill>
                  <a:srgbClr val="111111"/>
                </a:solidFill>
                <a:highlight>
                  <a:srgbClr val="FFFFFF"/>
                </a:highlight>
              </a:rPr>
              <a:t>criteria</a:t>
            </a:r>
            <a:r>
              <a:rPr lang="en-GB" dirty="0">
                <a:solidFill>
                  <a:srgbClr val="111111"/>
                </a:solidFill>
                <a:highlight>
                  <a:srgbClr val="FFFFFF"/>
                </a:highlight>
              </a:rPr>
              <a:t> like :</a:t>
            </a:r>
            <a:br>
              <a:rPr lang="en-GB" dirty="0">
                <a:solidFill>
                  <a:srgbClr val="111111"/>
                </a:solidFill>
                <a:highlight>
                  <a:srgbClr val="FFFFFF"/>
                </a:highlight>
              </a:rPr>
            </a:br>
            <a:r>
              <a:rPr lang="en-GB" b="1" dirty="0">
                <a:solidFill>
                  <a:srgbClr val="111111"/>
                </a:solidFill>
                <a:highlight>
                  <a:srgbClr val="FFFFFF"/>
                </a:highlight>
              </a:rPr>
              <a:t>Entropy</a:t>
            </a:r>
            <a:r>
              <a:rPr lang="en-GB" dirty="0">
                <a:solidFill>
                  <a:srgbClr val="111111"/>
                </a:solidFill>
                <a:highlight>
                  <a:srgbClr val="FFFFFF"/>
                </a:highlight>
              </a:rPr>
              <a:t>,</a:t>
            </a:r>
            <a:br>
              <a:rPr lang="en-GB" dirty="0">
                <a:solidFill>
                  <a:srgbClr val="111111"/>
                </a:solidFill>
                <a:highlight>
                  <a:srgbClr val="FFFFFF"/>
                </a:highlight>
              </a:rPr>
            </a:br>
            <a:r>
              <a:rPr lang="en-GB" b="1" dirty="0">
                <a:solidFill>
                  <a:srgbClr val="111111"/>
                </a:solidFill>
                <a:highlight>
                  <a:srgbClr val="FFFFFF"/>
                </a:highlight>
              </a:rPr>
              <a:t>Information gain,</a:t>
            </a:r>
            <a:br>
              <a:rPr lang="en-GB" b="1" dirty="0">
                <a:solidFill>
                  <a:srgbClr val="111111"/>
                </a:solidFill>
                <a:highlight>
                  <a:srgbClr val="FFFFFF"/>
                </a:highlight>
              </a:rPr>
            </a:br>
            <a:r>
              <a:rPr lang="en-GB" b="1" dirty="0">
                <a:solidFill>
                  <a:srgbClr val="111111"/>
                </a:solidFill>
                <a:highlight>
                  <a:srgbClr val="FFFFFF"/>
                </a:highlight>
              </a:rPr>
              <a:t>Gini index,</a:t>
            </a:r>
            <a:br>
              <a:rPr lang="en-GB" b="1" dirty="0">
                <a:solidFill>
                  <a:srgbClr val="111111"/>
                </a:solidFill>
                <a:highlight>
                  <a:srgbClr val="FFFFFF"/>
                </a:highlight>
              </a:rPr>
            </a:br>
            <a:r>
              <a:rPr lang="en-GB" b="1" dirty="0">
                <a:solidFill>
                  <a:srgbClr val="111111"/>
                </a:solidFill>
                <a:highlight>
                  <a:srgbClr val="FFFFFF"/>
                </a:highlight>
              </a:rPr>
              <a:t>Gain Ratio,</a:t>
            </a:r>
            <a:br>
              <a:rPr lang="en-GB" b="1" dirty="0">
                <a:solidFill>
                  <a:srgbClr val="111111"/>
                </a:solidFill>
                <a:highlight>
                  <a:srgbClr val="FFFFFF"/>
                </a:highlight>
              </a:rPr>
            </a:br>
            <a:r>
              <a:rPr lang="en-GB" b="1" dirty="0">
                <a:solidFill>
                  <a:srgbClr val="111111"/>
                </a:solidFill>
                <a:highlight>
                  <a:srgbClr val="FFFFFF"/>
                </a:highlight>
              </a:rPr>
              <a:t>Reduction in Variance</a:t>
            </a:r>
            <a:br>
              <a:rPr lang="en-GB" b="1" dirty="0">
                <a:solidFill>
                  <a:srgbClr val="111111"/>
                </a:solidFill>
                <a:highlight>
                  <a:srgbClr val="FFFFFF"/>
                </a:highlight>
              </a:rPr>
            </a:br>
            <a:r>
              <a:rPr lang="en-GB" b="1" dirty="0">
                <a:solidFill>
                  <a:srgbClr val="111111"/>
                </a:solidFill>
                <a:highlight>
                  <a:srgbClr val="FFFFFF"/>
                </a:highlight>
              </a:rPr>
              <a:t>Chi-Square</a:t>
            </a:r>
            <a:endParaRPr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title"/>
          </p:nvPr>
        </p:nvSpPr>
        <p:spPr>
          <a:xfrm>
            <a:off x="311700" y="29547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Information Gain vs Gini Index</a:t>
            </a:r>
            <a:endParaRPr/>
          </a:p>
        </p:txBody>
      </p:sp>
      <p:sp>
        <p:nvSpPr>
          <p:cNvPr id="157" name="Google Shape;157;p19"/>
          <p:cNvSpPr txBox="1">
            <a:spLocks noGrp="1"/>
          </p:cNvSpPr>
          <p:nvPr>
            <p:ph type="body" idx="1"/>
          </p:nvPr>
        </p:nvSpPr>
        <p:spPr>
          <a:xfrm>
            <a:off x="311700" y="1027850"/>
            <a:ext cx="8520600" cy="39909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0"/>
              </a:spcAft>
              <a:buSzPts val="1800"/>
              <a:buNone/>
            </a:pPr>
            <a:r>
              <a:rPr lang="en-GB" dirty="0"/>
              <a:t>In Decision Tree the major challenge is to identification of the attribute for the root node in each level. This process is known as attribute selection. We have two popular attribute selection measures:</a:t>
            </a:r>
            <a:endParaRPr dirty="0"/>
          </a:p>
          <a:p>
            <a:pPr marL="457200" lvl="0" indent="-342900" algn="l" rtl="0">
              <a:lnSpc>
                <a:spcPct val="115000"/>
              </a:lnSpc>
              <a:spcBef>
                <a:spcPts val="1200"/>
              </a:spcBef>
              <a:spcAft>
                <a:spcPts val="0"/>
              </a:spcAft>
              <a:buSzPts val="1800"/>
              <a:buChar char="●"/>
            </a:pPr>
            <a:r>
              <a:rPr lang="en-GB" dirty="0"/>
              <a:t>Information Gain</a:t>
            </a:r>
            <a:endParaRPr dirty="0"/>
          </a:p>
          <a:p>
            <a:pPr marL="457200" lvl="0" indent="0" algn="l" rtl="0">
              <a:lnSpc>
                <a:spcPct val="115000"/>
              </a:lnSpc>
              <a:spcBef>
                <a:spcPts val="1200"/>
              </a:spcBef>
              <a:spcAft>
                <a:spcPts val="0"/>
              </a:spcAft>
              <a:buSzPts val="1800"/>
              <a:buNone/>
            </a:pPr>
            <a:endParaRPr dirty="0"/>
          </a:p>
          <a:p>
            <a:pPr marL="457200" lvl="0" indent="-342900" algn="l" rtl="0">
              <a:lnSpc>
                <a:spcPct val="115000"/>
              </a:lnSpc>
              <a:spcBef>
                <a:spcPts val="1200"/>
              </a:spcBef>
              <a:spcAft>
                <a:spcPts val="0"/>
              </a:spcAft>
              <a:buSzPts val="1800"/>
              <a:buChar char="●"/>
            </a:pPr>
            <a:r>
              <a:rPr lang="en-GB" dirty="0"/>
              <a:t>Gini Index</a:t>
            </a:r>
            <a:endParaRPr dirty="0"/>
          </a:p>
          <a:p>
            <a:pPr marL="0" lvl="0" indent="0" algn="l" rtl="0">
              <a:lnSpc>
                <a:spcPct val="115000"/>
              </a:lnSpc>
              <a:spcBef>
                <a:spcPts val="1200"/>
              </a:spcBef>
              <a:spcAft>
                <a:spcPts val="0"/>
              </a:spcAft>
              <a:buSzPts val="1800"/>
              <a:buNone/>
            </a:pPr>
            <a:r>
              <a:rPr lang="en-GB" dirty="0"/>
              <a:t>These criteria will calculate values for every attribute. The values are sorted, and attributes are placed in the tree by following the order </a:t>
            </a:r>
            <a:r>
              <a:rPr lang="en-GB" dirty="0" err="1"/>
              <a:t>i.e</a:t>
            </a:r>
            <a:r>
              <a:rPr lang="en-GB" dirty="0"/>
              <a:t>, the attribute with a high value(in case of information gain) is placed at the root.</a:t>
            </a:r>
            <a:endParaRPr dirty="0"/>
          </a:p>
          <a:p>
            <a:pPr marL="285750" indent="-285750">
              <a:spcBef>
                <a:spcPts val="1200"/>
              </a:spcBef>
              <a:spcAft>
                <a:spcPts val="1200"/>
              </a:spcAft>
            </a:pPr>
            <a:r>
              <a:rPr lang="en-GB" dirty="0"/>
              <a:t>While using Information Gain as a criterion, we assume attributes to be categorical, and for the Gini index, attributes are assumed to be continuous.</a:t>
            </a:r>
            <a:endParaRPr dirty="0"/>
          </a:p>
        </p:txBody>
      </p:sp>
      <p:pic>
        <p:nvPicPr>
          <p:cNvPr id="158" name="Google Shape;158;p19"/>
          <p:cNvPicPr preferRelativeResize="0"/>
          <p:nvPr/>
        </p:nvPicPr>
        <p:blipFill rotWithShape="1">
          <a:blip r:embed="rId3">
            <a:alphaModFix/>
          </a:blip>
          <a:srcRect/>
          <a:stretch/>
        </p:blipFill>
        <p:spPr>
          <a:xfrm>
            <a:off x="2855179" y="2086033"/>
            <a:ext cx="5011125" cy="572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2"/>
          <p:cNvSpPr txBox="1">
            <a:spLocks noGrp="1"/>
          </p:cNvSpPr>
          <p:nvPr>
            <p:ph type="title"/>
          </p:nvPr>
        </p:nvSpPr>
        <p:spPr>
          <a:xfrm>
            <a:off x="419350" y="21555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GB" i="1">
                <a:solidFill>
                  <a:srgbClr val="4A86E8"/>
                </a:solidFill>
              </a:rPr>
              <a:t>Decision Tree</a:t>
            </a:r>
            <a:endParaRPr i="1">
              <a:solidFill>
                <a:srgbClr val="4A86E8"/>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0"/>
          <p:cNvSpPr txBox="1">
            <a:spLocks noGrp="1"/>
          </p:cNvSpPr>
          <p:nvPr>
            <p:ph type="title"/>
          </p:nvPr>
        </p:nvSpPr>
        <p:spPr>
          <a:xfrm>
            <a:off x="203058" y="117374"/>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t>Entropy</a:t>
            </a:r>
            <a:endParaRPr dirty="0"/>
          </a:p>
        </p:txBody>
      </p:sp>
      <p:sp>
        <p:nvSpPr>
          <p:cNvPr id="164" name="Google Shape;164;p20"/>
          <p:cNvSpPr txBox="1">
            <a:spLocks noGrp="1"/>
          </p:cNvSpPr>
          <p:nvPr>
            <p:ph type="body" idx="1"/>
          </p:nvPr>
        </p:nvSpPr>
        <p:spPr>
          <a:xfrm>
            <a:off x="203058" y="594564"/>
            <a:ext cx="8520600" cy="3711364"/>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GB" dirty="0">
                <a:solidFill>
                  <a:srgbClr val="111111"/>
                </a:solidFill>
                <a:highlight>
                  <a:srgbClr val="FFFFFF"/>
                </a:highlight>
              </a:rPr>
              <a:t>- Entropy is the measures of impurity, disorder, or uncertainty in a bunch of examples.</a:t>
            </a:r>
          </a:p>
          <a:p>
            <a:pPr marL="0" lvl="0" indent="0" algn="l" rtl="0">
              <a:lnSpc>
                <a:spcPct val="115000"/>
              </a:lnSpc>
              <a:spcBef>
                <a:spcPts val="0"/>
              </a:spcBef>
              <a:spcAft>
                <a:spcPts val="0"/>
              </a:spcAft>
              <a:buSzPts val="1800"/>
              <a:buNone/>
            </a:pPr>
            <a:r>
              <a:rPr lang="en-US" dirty="0">
                <a:solidFill>
                  <a:srgbClr val="111111"/>
                </a:solidFill>
                <a:highlight>
                  <a:srgbClr val="FFFFFF"/>
                </a:highlight>
              </a:rPr>
              <a:t>- Entropy is a measure of the randomness in the information being processed. The higher the entropy, the harder it is to draw any conclusions from that information.</a:t>
            </a:r>
            <a:endParaRPr dirty="0">
              <a:solidFill>
                <a:srgbClr val="11111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GB" b="1" dirty="0">
                <a:solidFill>
                  <a:srgbClr val="111111"/>
                </a:solidFill>
                <a:highlight>
                  <a:srgbClr val="FFFFFF"/>
                </a:highlight>
              </a:rPr>
              <a:t>- Purpose of Entropy:</a:t>
            </a:r>
            <a:endParaRPr b="1" dirty="0">
              <a:solidFill>
                <a:srgbClr val="11111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GB" dirty="0">
                <a:solidFill>
                  <a:srgbClr val="111111"/>
                </a:solidFill>
                <a:highlight>
                  <a:srgbClr val="FFFFFF"/>
                </a:highlight>
              </a:rPr>
              <a:t>Entropy controls how a Decision Tree decides to split the data. It affects how a Decision Tree draws its boundaries.</a:t>
            </a:r>
            <a:br>
              <a:rPr lang="en-GB" dirty="0">
                <a:solidFill>
                  <a:srgbClr val="111111"/>
                </a:solidFill>
                <a:highlight>
                  <a:srgbClr val="FFFFFF"/>
                </a:highlight>
              </a:rPr>
            </a:br>
            <a:r>
              <a:rPr lang="en-GB" dirty="0">
                <a:solidFill>
                  <a:srgbClr val="111111"/>
                </a:solidFill>
                <a:highlight>
                  <a:srgbClr val="FFFFFF"/>
                </a:highlight>
              </a:rPr>
              <a:t>“Entropy values range from 0 to 1”, Less the value of entropy more it is trusting able.</a:t>
            </a:r>
            <a:endParaRPr dirty="0">
              <a:solidFill>
                <a:srgbClr val="11111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sz="1350" dirty="0">
              <a:solidFill>
                <a:srgbClr val="222222"/>
              </a:solidFill>
              <a:highlight>
                <a:srgbClr val="FFFFFF"/>
              </a:highlight>
            </a:endParaRPr>
          </a:p>
          <a:p>
            <a:pPr marL="0" lvl="0" indent="0" algn="l" rtl="0">
              <a:lnSpc>
                <a:spcPct val="115000"/>
              </a:lnSpc>
              <a:spcBef>
                <a:spcPts val="1200"/>
              </a:spcBef>
              <a:spcAft>
                <a:spcPts val="1200"/>
              </a:spcAft>
              <a:buSzPts val="1800"/>
              <a:buNone/>
            </a:pPr>
            <a:endParaRPr sz="1350" dirty="0">
              <a:solidFill>
                <a:srgbClr val="222222"/>
              </a:solidFill>
              <a:highlight>
                <a:srgbClr val="FFFFFF"/>
              </a:highlight>
            </a:endParaRPr>
          </a:p>
        </p:txBody>
      </p:sp>
      <p:pic>
        <p:nvPicPr>
          <p:cNvPr id="165" name="Google Shape;165;p20"/>
          <p:cNvPicPr preferRelativeResize="0"/>
          <p:nvPr/>
        </p:nvPicPr>
        <p:blipFill rotWithShape="1">
          <a:blip r:embed="rId3">
            <a:alphaModFix/>
          </a:blip>
          <a:srcRect/>
          <a:stretch/>
        </p:blipFill>
        <p:spPr>
          <a:xfrm>
            <a:off x="823865" y="3548958"/>
            <a:ext cx="4801259" cy="1594542"/>
          </a:xfrm>
          <a:prstGeom prst="rect">
            <a:avLst/>
          </a:prstGeom>
          <a:noFill/>
          <a:ln>
            <a:noFill/>
          </a:ln>
        </p:spPr>
      </p:pic>
      <p:pic>
        <p:nvPicPr>
          <p:cNvPr id="3" name="Picture 2">
            <a:extLst>
              <a:ext uri="{FF2B5EF4-FFF2-40B4-BE49-F238E27FC236}">
                <a16:creationId xmlns:a16="http://schemas.microsoft.com/office/drawing/2014/main" id="{F7F08147-015F-EF79-0FF0-EC492509A91C}"/>
              </a:ext>
            </a:extLst>
          </p:cNvPr>
          <p:cNvPicPr>
            <a:picLocks noChangeAspect="1"/>
          </p:cNvPicPr>
          <p:nvPr/>
        </p:nvPicPr>
        <p:blipFill>
          <a:blip r:embed="rId4"/>
          <a:stretch>
            <a:fillRect/>
          </a:stretch>
        </p:blipFill>
        <p:spPr>
          <a:xfrm>
            <a:off x="5948410" y="3431582"/>
            <a:ext cx="2371725" cy="159454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ID3 Algorithm</a:t>
            </a:r>
            <a:endParaRPr/>
          </a:p>
        </p:txBody>
      </p:sp>
      <p:sp>
        <p:nvSpPr>
          <p:cNvPr id="171" name="Google Shape;171;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US" dirty="0"/>
              <a:t>ID3 stands for Iterative Dichotomiser-3 and is named such because the algorithm iteratively (repeatedly) dichotomizes(divides) features into two or more groups at each step.</a:t>
            </a:r>
          </a:p>
          <a:p>
            <a:pPr marL="457200" lvl="0" indent="-342900" algn="l" rtl="0">
              <a:lnSpc>
                <a:spcPct val="115000"/>
              </a:lnSpc>
              <a:spcBef>
                <a:spcPts val="0"/>
              </a:spcBef>
              <a:spcAft>
                <a:spcPts val="0"/>
              </a:spcAft>
              <a:buSzPts val="1800"/>
              <a:buChar char="●"/>
            </a:pPr>
            <a:r>
              <a:rPr lang="en-GB" dirty="0"/>
              <a:t>is a classification algorithm that follows a greedy approach of building a decision tree by selecting a best attribute that yields maximum Information Gain (IG) or minimum Entropy (H).</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Example-1 using ID3 Algorithm</a:t>
            </a:r>
            <a:endParaRPr/>
          </a:p>
        </p:txBody>
      </p:sp>
      <p:pic>
        <p:nvPicPr>
          <p:cNvPr id="177" name="Google Shape;177;p22"/>
          <p:cNvPicPr preferRelativeResize="0"/>
          <p:nvPr/>
        </p:nvPicPr>
        <p:blipFill rotWithShape="1">
          <a:blip r:embed="rId3">
            <a:alphaModFix/>
          </a:blip>
          <a:srcRect/>
          <a:stretch/>
        </p:blipFill>
        <p:spPr>
          <a:xfrm>
            <a:off x="1743300" y="1017725"/>
            <a:ext cx="4531471" cy="41257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5ECD1C1D-CAF2-7EFF-2D76-E3CFBE72EAB1}"/>
                  </a:ext>
                </a:extLst>
              </p:cNvPr>
              <p:cNvSpPr>
                <a:spLocks noGrp="1"/>
              </p:cNvSpPr>
              <p:nvPr>
                <p:ph type="body" idx="1"/>
              </p:nvPr>
            </p:nvSpPr>
            <p:spPr>
              <a:xfrm>
                <a:off x="311700" y="238074"/>
                <a:ext cx="8520600" cy="4713487"/>
              </a:xfrm>
            </p:spPr>
            <p:txBody>
              <a:bodyPr>
                <a:normAutofit lnSpcReduction="10000"/>
              </a:bodyPr>
              <a:lstStyle/>
              <a:p>
                <a:r>
                  <a:rPr lang="en-US" dirty="0"/>
                  <a:t>For drawing Decision Tree using ID3 algorithm, We need to find the attribute which gives the maximum information out of the available attributes. The attributes having maximum information will be considered as Root Node.</a:t>
                </a:r>
              </a:p>
              <a:p>
                <a:pPr marL="114300" indent="0">
                  <a:buNone/>
                </a:pPr>
                <a:r>
                  <a:rPr lang="en-US" b="1" dirty="0"/>
                  <a:t>Attribute</a:t>
                </a:r>
                <a:r>
                  <a:rPr lang="en-US" dirty="0"/>
                  <a:t>: Outlook</a:t>
                </a:r>
              </a:p>
              <a:p>
                <a:pPr marL="114300" indent="0">
                  <a:buNone/>
                </a:pPr>
                <a:r>
                  <a:rPr lang="en-US" b="1" dirty="0"/>
                  <a:t>Attribute Values</a:t>
                </a:r>
                <a:r>
                  <a:rPr lang="en-US" dirty="0"/>
                  <a:t>: Values(Outlook) = </a:t>
                </a:r>
                <a:r>
                  <a:rPr lang="en-US" i="1" dirty="0"/>
                  <a:t>Sunny, Overcast, Rain</a:t>
                </a:r>
              </a:p>
              <a:p>
                <a:pPr marL="114300" indent="0">
                  <a:buNone/>
                </a:pPr>
                <a:endParaRPr lang="en-US" dirty="0"/>
              </a:p>
              <a:p>
                <a:r>
                  <a:rPr lang="en-US" dirty="0"/>
                  <a:t>Hence, First we calculate the Information Gain (IG) of each and every attribute.</a:t>
                </a:r>
              </a:p>
              <a:p>
                <a:r>
                  <a:rPr lang="en-US" dirty="0"/>
                  <a:t>To Find IG, First we calculate the Entropy of the Whole Dataset, and the Entropy of the individual attribute values.</a:t>
                </a:r>
              </a:p>
              <a:p>
                <a:r>
                  <a:rPr lang="en-US" dirty="0"/>
                  <a:t>Dataset = S = [ +ve , -ve ]</a:t>
                </a:r>
              </a:p>
              <a:p>
                <a:r>
                  <a:rPr lang="en-US" dirty="0"/>
                  <a:t>Entropy of the dataset = E(S) = - [(+ve / All) log2(+ve/all)] – [(-ve/all)log2(-ve/all)]</a:t>
                </a:r>
              </a:p>
              <a:p>
                <a:r>
                  <a:rPr lang="en-US" dirty="0"/>
                  <a:t>Information Gain of attribute given S: </a:t>
                </a:r>
                <a:br>
                  <a:rPr lang="en-US" dirty="0"/>
                </a:br>
                <a:r>
                  <a:rPr lang="en-US" dirty="0"/>
                  <a:t>G(S, Attribute) = </a:t>
                </a:r>
                <a14:m>
                  <m:oMath xmlns:m="http://schemas.openxmlformats.org/officeDocument/2006/math">
                    <m:r>
                      <m:rPr>
                        <m:sty m:val="p"/>
                      </m:rPr>
                      <a:rPr lang="en-US" sz="1600" b="0" i="0" smtClean="0">
                        <a:latin typeface="Cambria Math" panose="02040503050406030204" pitchFamily="18" charset="0"/>
                      </a:rPr>
                      <m:t>E</m:t>
                    </m:r>
                    <m:d>
                      <m:dPr>
                        <m:ctrlPr>
                          <a:rPr lang="en-US" sz="1600" b="0" i="0" smtClean="0">
                            <a:latin typeface="Cambria Math" panose="02040503050406030204" pitchFamily="18" charset="0"/>
                          </a:rPr>
                        </m:ctrlPr>
                      </m:dPr>
                      <m:e>
                        <m:r>
                          <a:rPr lang="en-US" sz="1600" b="0" i="1" smtClean="0">
                            <a:latin typeface="Cambria Math" panose="02040503050406030204" pitchFamily="18" charset="0"/>
                          </a:rPr>
                          <m:t>𝑆</m:t>
                        </m:r>
                      </m:e>
                    </m:d>
                    <m:r>
                      <a:rPr lang="en-US" sz="1600" b="0" i="1" smtClean="0">
                        <a:latin typeface="Cambria Math" panose="02040503050406030204" pitchFamily="18" charset="0"/>
                      </a:rPr>
                      <m:t>−</m:t>
                    </m:r>
                    <m:nary>
                      <m:naryPr>
                        <m:chr m:val="∑"/>
                        <m:limLoc m:val="subSup"/>
                        <m:supHide m:val="on"/>
                        <m:ctrlPr>
                          <a:rPr lang="en-US" sz="1600" i="1" smtClean="0">
                            <a:latin typeface="Cambria Math" panose="02040503050406030204" pitchFamily="18" charset="0"/>
                          </a:rPr>
                        </m:ctrlPr>
                      </m:naryPr>
                      <m:sub>
                        <m:r>
                          <m:rPr>
                            <m:brk m:alnAt="23"/>
                          </m:rPr>
                          <a:rPr lang="en-US" sz="1600" i="1">
                            <a:latin typeface="Cambria Math" panose="02040503050406030204" pitchFamily="18" charset="0"/>
                          </a:rPr>
                          <m:t>𝑣</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𝑎</m:t>
                        </m:r>
                        <m:r>
                          <a:rPr lang="en-US" sz="1600" i="1">
                            <a:latin typeface="Cambria Math" panose="02040503050406030204" pitchFamily="18" charset="0"/>
                            <a:ea typeface="Cambria Math" panose="02040503050406030204" pitchFamily="18" charset="0"/>
                          </a:rPr>
                          <m:t>1,</m:t>
                        </m:r>
                        <m:r>
                          <a:rPr lang="en-US" sz="1600" i="1">
                            <a:latin typeface="Cambria Math" panose="02040503050406030204" pitchFamily="18" charset="0"/>
                            <a:ea typeface="Cambria Math" panose="02040503050406030204" pitchFamily="18" charset="0"/>
                          </a:rPr>
                          <m:t>𝑎</m:t>
                        </m:r>
                        <m:r>
                          <a:rPr lang="en-US" sz="1600" i="1">
                            <a:latin typeface="Cambria Math" panose="02040503050406030204" pitchFamily="18" charset="0"/>
                            <a:ea typeface="Cambria Math" panose="02040503050406030204" pitchFamily="18" charset="0"/>
                          </a:rPr>
                          <m:t>2,</m:t>
                        </m:r>
                        <m:r>
                          <a:rPr lang="en-US" sz="1600" i="1">
                            <a:latin typeface="Cambria Math" panose="02040503050406030204" pitchFamily="18" charset="0"/>
                            <a:ea typeface="Cambria Math" panose="02040503050406030204" pitchFamily="18" charset="0"/>
                          </a:rPr>
                          <m:t>𝑎</m:t>
                        </m:r>
                        <m:r>
                          <a:rPr lang="en-US" sz="1600" i="1">
                            <a:latin typeface="Cambria Math" panose="02040503050406030204" pitchFamily="18" charset="0"/>
                            <a:ea typeface="Cambria Math" panose="02040503050406030204" pitchFamily="18" charset="0"/>
                          </a:rPr>
                          <m:t>3)</m:t>
                        </m:r>
                      </m:sub>
                      <m:sup/>
                      <m:e>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𝑆𝑣</m:t>
                                    </m:r>
                                  </m:e>
                                </m:d>
                              </m:num>
                              <m:den>
                                <m:r>
                                  <a:rPr lang="en-US" sz="1600" b="0" i="1" smtClean="0">
                                    <a:latin typeface="Cambria Math" panose="02040503050406030204" pitchFamily="18" charset="0"/>
                                  </a:rPr>
                                  <m:t>𝑆</m:t>
                                </m:r>
                              </m:den>
                            </m:f>
                          </m:e>
                        </m:d>
                        <m:r>
                          <a:rPr lang="en-US" sz="1600" b="0" i="1" smtClean="0">
                            <a:latin typeface="Cambria Math" panose="02040503050406030204" pitchFamily="18" charset="0"/>
                          </a:rPr>
                          <m:t>.</m:t>
                        </m:r>
                        <m:r>
                          <a:rPr lang="en-US" sz="1600" b="0" i="1" smtClean="0">
                            <a:latin typeface="Cambria Math" panose="02040503050406030204" pitchFamily="18" charset="0"/>
                          </a:rPr>
                          <m:t>𝐸</m:t>
                        </m:r>
                        <m:r>
                          <a:rPr lang="en-US" sz="1600" b="0" i="1" smtClean="0">
                            <a:latin typeface="Cambria Math" panose="02040503050406030204" pitchFamily="18" charset="0"/>
                          </a:rPr>
                          <m:t>(</m:t>
                        </m:r>
                        <m:r>
                          <a:rPr lang="en-US" sz="1600" b="0" i="1" smtClean="0">
                            <a:latin typeface="Cambria Math" panose="02040503050406030204" pitchFamily="18" charset="0"/>
                          </a:rPr>
                          <m:t>𝑆𝑣</m:t>
                        </m:r>
                        <m:r>
                          <a:rPr lang="en-US" sz="1600" b="0" i="1" smtClean="0">
                            <a:latin typeface="Cambria Math" panose="02040503050406030204" pitchFamily="18" charset="0"/>
                          </a:rPr>
                          <m:t>)</m:t>
                        </m:r>
                      </m:e>
                    </m:nary>
                  </m:oMath>
                </a14:m>
                <a:endParaRPr lang="en-US" dirty="0"/>
              </a:p>
            </p:txBody>
          </p:sp>
        </mc:Choice>
        <mc:Fallback>
          <p:sp>
            <p:nvSpPr>
              <p:cNvPr id="3" name="Text Placeholder 2">
                <a:extLst>
                  <a:ext uri="{FF2B5EF4-FFF2-40B4-BE49-F238E27FC236}">
                    <a16:creationId xmlns:a16="http://schemas.microsoft.com/office/drawing/2014/main" id="{5ECD1C1D-CAF2-7EFF-2D76-E3CFBE72EAB1}"/>
                  </a:ext>
                </a:extLst>
              </p:cNvPr>
              <p:cNvSpPr>
                <a:spLocks noGrp="1" noRot="1" noChangeAspect="1" noMove="1" noResize="1" noEditPoints="1" noAdjustHandles="1" noChangeArrowheads="1" noChangeShapeType="1" noTextEdit="1"/>
              </p:cNvSpPr>
              <p:nvPr>
                <p:ph type="body" idx="1"/>
              </p:nvPr>
            </p:nvSpPr>
            <p:spPr>
              <a:xfrm>
                <a:off x="311700" y="238074"/>
                <a:ext cx="8520600" cy="4713487"/>
              </a:xfrm>
              <a:blipFill>
                <a:blip r:embed="rId3"/>
                <a:stretch>
                  <a:fillRect b="-7891"/>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E4F82CC7-5AD6-64D6-A882-2C966012F63D}"/>
              </a:ext>
            </a:extLst>
          </p:cNvPr>
          <p:cNvGraphicFramePr>
            <a:graphicFrameLocks noChangeAspect="1"/>
          </p:cNvGraphicFramePr>
          <p:nvPr>
            <p:extLst>
              <p:ext uri="{D42A27DB-BD31-4B8C-83A1-F6EECF244321}">
                <p14:modId xmlns:p14="http://schemas.microsoft.com/office/powerpoint/2010/main" val="1968994522"/>
              </p:ext>
            </p:extLst>
          </p:nvPr>
        </p:nvGraphicFramePr>
        <p:xfrm>
          <a:off x="4394200" y="2362200"/>
          <a:ext cx="914400" cy="198438"/>
        </p:xfrm>
        <a:graphic>
          <a:graphicData uri="http://schemas.openxmlformats.org/presentationml/2006/ole">
            <mc:AlternateContent xmlns:mc="http://schemas.openxmlformats.org/markup-compatibility/2006">
              <mc:Choice xmlns:v="urn:schemas-microsoft-com:vml" Requires="v">
                <p:oleObj spid="_x0000_s1040"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4394200" y="23622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917351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23"/>
          <p:cNvPicPr preferRelativeResize="0"/>
          <p:nvPr/>
        </p:nvPicPr>
        <p:blipFill rotWithShape="1">
          <a:blip r:embed="rId3">
            <a:alphaModFix/>
          </a:blip>
          <a:srcRect/>
          <a:stretch/>
        </p:blipFill>
        <p:spPr>
          <a:xfrm>
            <a:off x="0" y="0"/>
            <a:ext cx="9148457"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4"/>
          <p:cNvPicPr preferRelativeResize="0"/>
          <p:nvPr/>
        </p:nvPicPr>
        <p:blipFill rotWithShape="1">
          <a:blip r:embed="rId3">
            <a:alphaModFix/>
          </a:blip>
          <a:srcRect/>
          <a:stretch/>
        </p:blipFill>
        <p:spPr>
          <a:xfrm>
            <a:off x="0" y="0"/>
            <a:ext cx="9148457"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25"/>
          <p:cNvPicPr preferRelativeResize="0"/>
          <p:nvPr/>
        </p:nvPicPr>
        <p:blipFill rotWithShape="1">
          <a:blip r:embed="rId3">
            <a:alphaModFix/>
          </a:blip>
          <a:srcRect/>
          <a:stretch/>
        </p:blipFill>
        <p:spPr>
          <a:xfrm>
            <a:off x="0" y="0"/>
            <a:ext cx="9148457"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6"/>
          <p:cNvPicPr preferRelativeResize="0"/>
          <p:nvPr/>
        </p:nvPicPr>
        <p:blipFill rotWithShape="1">
          <a:blip r:embed="rId3">
            <a:alphaModFix/>
          </a:blip>
          <a:srcRect/>
          <a:stretch/>
        </p:blipFill>
        <p:spPr>
          <a:xfrm>
            <a:off x="0" y="0"/>
            <a:ext cx="9148457"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7"/>
          <p:cNvPicPr preferRelativeResize="0"/>
          <p:nvPr/>
        </p:nvPicPr>
        <p:blipFill rotWithShape="1">
          <a:blip r:embed="rId3">
            <a:alphaModFix/>
          </a:blip>
          <a:srcRect/>
          <a:stretch/>
        </p:blipFill>
        <p:spPr>
          <a:xfrm>
            <a:off x="0" y="0"/>
            <a:ext cx="9148457"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28"/>
          <p:cNvPicPr preferRelativeResize="0"/>
          <p:nvPr/>
        </p:nvPicPr>
        <p:blipFill rotWithShape="1">
          <a:blip r:embed="rId3">
            <a:alphaModFix/>
          </a:blip>
          <a:srcRect/>
          <a:stretch/>
        </p:blipFill>
        <p:spPr>
          <a:xfrm>
            <a:off x="0" y="0"/>
            <a:ext cx="9148457"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Decision Tree</a:t>
            </a:r>
            <a:endParaRPr/>
          </a:p>
        </p:txBody>
      </p:sp>
      <p:sp>
        <p:nvSpPr>
          <p:cNvPr id="66" name="Google Shape;66;p3"/>
          <p:cNvSpPr txBox="1">
            <a:spLocks noGrp="1"/>
          </p:cNvSpPr>
          <p:nvPr>
            <p:ph type="body" idx="1"/>
          </p:nvPr>
        </p:nvSpPr>
        <p:spPr>
          <a:xfrm>
            <a:off x="311700" y="1152475"/>
            <a:ext cx="8520600" cy="3899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SzPts val="1800"/>
              <a:buChar char="●"/>
            </a:pPr>
            <a:r>
              <a:rPr lang="en-GB"/>
              <a:t>Supervised Learning Algorithm</a:t>
            </a:r>
            <a:endParaRPr/>
          </a:p>
          <a:p>
            <a:pPr marL="457200" lvl="0" indent="-342900" algn="l" rtl="0">
              <a:lnSpc>
                <a:spcPct val="115000"/>
              </a:lnSpc>
              <a:spcBef>
                <a:spcPts val="0"/>
              </a:spcBef>
              <a:spcAft>
                <a:spcPts val="0"/>
              </a:spcAft>
              <a:buSzPts val="1800"/>
              <a:buChar char="●"/>
            </a:pPr>
            <a:r>
              <a:rPr lang="en-GB"/>
              <a:t>Used for Classification and Regression problem</a:t>
            </a:r>
            <a:endParaRPr/>
          </a:p>
          <a:p>
            <a:pPr marL="457200" lvl="0" indent="-342900" algn="l" rtl="0">
              <a:lnSpc>
                <a:spcPct val="115000"/>
              </a:lnSpc>
              <a:spcBef>
                <a:spcPts val="0"/>
              </a:spcBef>
              <a:spcAft>
                <a:spcPts val="0"/>
              </a:spcAft>
              <a:buSzPts val="1800"/>
              <a:buChar char="●"/>
            </a:pPr>
            <a:r>
              <a:rPr lang="en-GB"/>
              <a:t>The goal of using a Decision Tree is to create a training model that can use to predict the class or value of the target variable by learning simple decision rules inferred from prior data(training data).</a:t>
            </a:r>
            <a:endParaRPr/>
          </a:p>
          <a:p>
            <a:pPr marL="457200" lvl="0" indent="-342900" algn="l" rtl="0">
              <a:lnSpc>
                <a:spcPct val="115000"/>
              </a:lnSpc>
              <a:spcBef>
                <a:spcPts val="0"/>
              </a:spcBef>
              <a:spcAft>
                <a:spcPts val="0"/>
              </a:spcAft>
              <a:buSzPts val="1800"/>
              <a:buChar char="●"/>
            </a:pPr>
            <a:r>
              <a:rPr lang="en-GB"/>
              <a:t>Decision tree uses the tree representation to solve the problem in which each leaf node corresponds to a class label and attributes are represented on the internal node of the tree.</a:t>
            </a:r>
            <a:endParaRPr/>
          </a:p>
          <a:p>
            <a:pPr marL="457200" lvl="0" indent="-342900" algn="l" rtl="0">
              <a:lnSpc>
                <a:spcPct val="115000"/>
              </a:lnSpc>
              <a:spcBef>
                <a:spcPts val="0"/>
              </a:spcBef>
              <a:spcAft>
                <a:spcPts val="0"/>
              </a:spcAft>
              <a:buSzPts val="1800"/>
              <a:buChar char="●"/>
            </a:pPr>
            <a:r>
              <a:rPr lang="en-GB"/>
              <a:t>Decision Trees classify based on the feature values. They use the method of Information Gain and find out which feature of the dataset gives the best of information, make that as the root node and so on till they are able to classify each instance of the dataset.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29"/>
          <p:cNvPicPr preferRelativeResize="0"/>
          <p:nvPr/>
        </p:nvPicPr>
        <p:blipFill rotWithShape="1">
          <a:blip r:embed="rId3">
            <a:alphaModFix/>
          </a:blip>
          <a:srcRect/>
          <a:stretch/>
        </p:blipFill>
        <p:spPr>
          <a:xfrm>
            <a:off x="152400" y="373550"/>
            <a:ext cx="8606326" cy="4617550"/>
          </a:xfrm>
          <a:prstGeom prst="rect">
            <a:avLst/>
          </a:prstGeom>
          <a:noFill/>
          <a:ln>
            <a:noFill/>
          </a:ln>
        </p:spPr>
      </p:pic>
      <p:sp>
        <p:nvSpPr>
          <p:cNvPr id="213" name="Google Shape;213;p29"/>
          <p:cNvSpPr txBox="1"/>
          <p:nvPr/>
        </p:nvSpPr>
        <p:spPr>
          <a:xfrm>
            <a:off x="0" y="0"/>
            <a:ext cx="65100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chemeClr val="dk1"/>
                </a:solidFill>
                <a:latin typeface="Arial"/>
                <a:ea typeface="Arial"/>
                <a:cs typeface="Arial"/>
                <a:sym typeface="Arial"/>
              </a:rPr>
              <a:t>Selection of Child Node, when outlook is SUNNY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30"/>
          <p:cNvPicPr preferRelativeResize="0"/>
          <p:nvPr/>
        </p:nvPicPr>
        <p:blipFill rotWithShape="1">
          <a:blip r:embed="rId3">
            <a:alphaModFix/>
          </a:blip>
          <a:srcRect/>
          <a:stretch/>
        </p:blipFill>
        <p:spPr>
          <a:xfrm>
            <a:off x="152400" y="152400"/>
            <a:ext cx="8606333"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31"/>
          <p:cNvPicPr preferRelativeResize="0"/>
          <p:nvPr/>
        </p:nvPicPr>
        <p:blipFill rotWithShape="1">
          <a:blip r:embed="rId3">
            <a:alphaModFix/>
          </a:blip>
          <a:srcRect/>
          <a:stretch/>
        </p:blipFill>
        <p:spPr>
          <a:xfrm>
            <a:off x="152400" y="152400"/>
            <a:ext cx="8606333" cy="483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32"/>
          <p:cNvPicPr preferRelativeResize="0"/>
          <p:nvPr/>
        </p:nvPicPr>
        <p:blipFill rotWithShape="1">
          <a:blip r:embed="rId3">
            <a:alphaModFix/>
          </a:blip>
          <a:srcRect/>
          <a:stretch/>
        </p:blipFill>
        <p:spPr>
          <a:xfrm>
            <a:off x="152400" y="152400"/>
            <a:ext cx="8606333" cy="483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33"/>
          <p:cNvPicPr preferRelativeResize="0"/>
          <p:nvPr/>
        </p:nvPicPr>
        <p:blipFill rotWithShape="1">
          <a:blip r:embed="rId3">
            <a:alphaModFix/>
          </a:blip>
          <a:srcRect/>
          <a:stretch/>
        </p:blipFill>
        <p:spPr>
          <a:xfrm>
            <a:off x="0" y="478725"/>
            <a:ext cx="9148450" cy="4664774"/>
          </a:xfrm>
          <a:prstGeom prst="rect">
            <a:avLst/>
          </a:prstGeom>
          <a:noFill/>
          <a:ln>
            <a:noFill/>
          </a:ln>
        </p:spPr>
      </p:pic>
      <p:sp>
        <p:nvSpPr>
          <p:cNvPr id="234" name="Google Shape;234;p33"/>
          <p:cNvSpPr txBox="1"/>
          <p:nvPr/>
        </p:nvSpPr>
        <p:spPr>
          <a:xfrm>
            <a:off x="0" y="0"/>
            <a:ext cx="65100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chemeClr val="dk1"/>
                </a:solidFill>
                <a:latin typeface="Arial"/>
                <a:ea typeface="Arial"/>
                <a:cs typeface="Arial"/>
                <a:sym typeface="Arial"/>
              </a:rPr>
              <a:t>Selection of Child Node, when outlook is RAINY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34"/>
          <p:cNvPicPr preferRelativeResize="0"/>
          <p:nvPr/>
        </p:nvPicPr>
        <p:blipFill rotWithShape="1">
          <a:blip r:embed="rId3">
            <a:alphaModFix/>
          </a:blip>
          <a:srcRect/>
          <a:stretch/>
        </p:blipFill>
        <p:spPr>
          <a:xfrm>
            <a:off x="152400" y="152400"/>
            <a:ext cx="8606333" cy="4838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5"/>
          <p:cNvPicPr preferRelativeResize="0"/>
          <p:nvPr/>
        </p:nvPicPr>
        <p:blipFill rotWithShape="1">
          <a:blip r:embed="rId3">
            <a:alphaModFix/>
          </a:blip>
          <a:srcRect/>
          <a:stretch/>
        </p:blipFill>
        <p:spPr>
          <a:xfrm>
            <a:off x="152400" y="152400"/>
            <a:ext cx="8606333" cy="4838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36"/>
          <p:cNvPicPr preferRelativeResize="0"/>
          <p:nvPr/>
        </p:nvPicPr>
        <p:blipFill rotWithShape="1">
          <a:blip r:embed="rId3">
            <a:alphaModFix/>
          </a:blip>
          <a:srcRect/>
          <a:stretch/>
        </p:blipFill>
        <p:spPr>
          <a:xfrm>
            <a:off x="0" y="0"/>
            <a:ext cx="9148457"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37"/>
          <p:cNvPicPr preferRelativeResize="0"/>
          <p:nvPr/>
        </p:nvPicPr>
        <p:blipFill rotWithShape="1">
          <a:blip r:embed="rId3">
            <a:alphaModFix/>
          </a:blip>
          <a:srcRect/>
          <a:stretch/>
        </p:blipFill>
        <p:spPr>
          <a:xfrm>
            <a:off x="0" y="689100"/>
            <a:ext cx="9148474" cy="4454400"/>
          </a:xfrm>
          <a:prstGeom prst="rect">
            <a:avLst/>
          </a:prstGeom>
          <a:noFill/>
          <a:ln>
            <a:noFill/>
          </a:ln>
        </p:spPr>
      </p:pic>
      <p:sp>
        <p:nvSpPr>
          <p:cNvPr id="255" name="Google Shape;255;p37"/>
          <p:cNvSpPr txBox="1"/>
          <p:nvPr/>
        </p:nvSpPr>
        <p:spPr>
          <a:xfrm>
            <a:off x="251500" y="100075"/>
            <a:ext cx="2903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Final Tree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8"/>
          <p:cNvSpPr txBox="1">
            <a:spLocks noGrp="1"/>
          </p:cNvSpPr>
          <p:nvPr>
            <p:ph type="title"/>
          </p:nvPr>
        </p:nvSpPr>
        <p:spPr>
          <a:xfrm>
            <a:off x="374800" y="2369875"/>
            <a:ext cx="8520600" cy="1061388"/>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ct val="61110"/>
              <a:buFont typeface="Arial"/>
              <a:buNone/>
            </a:pPr>
            <a:r>
              <a:rPr lang="en-GB" sz="1800" dirty="0">
                <a:solidFill>
                  <a:schemeClr val="dk2"/>
                </a:solidFill>
              </a:rPr>
              <a:t>Recommended Video: </a:t>
            </a:r>
            <a:br>
              <a:rPr lang="en-GB" sz="1800" dirty="0">
                <a:solidFill>
                  <a:schemeClr val="dk2"/>
                </a:solidFill>
              </a:rPr>
            </a:br>
            <a:r>
              <a:rPr lang="en-GB" sz="1800" dirty="0">
                <a:solidFill>
                  <a:schemeClr val="dk2"/>
                </a:solidFill>
                <a:hlinkClick r:id="rId3"/>
              </a:rPr>
              <a:t>https://www.youtube.com/watch?v=K9tani59cw4</a:t>
            </a:r>
            <a:br>
              <a:rPr lang="en-GB" sz="1800" dirty="0">
                <a:solidFill>
                  <a:schemeClr val="dk2"/>
                </a:solidFill>
              </a:rPr>
            </a:br>
            <a:r>
              <a:rPr lang="en-GB" sz="1800" u="sng" dirty="0">
                <a:solidFill>
                  <a:schemeClr val="hlink"/>
                </a:solidFill>
                <a:hlinkClick r:id="rId4"/>
              </a:rPr>
              <a:t>https://www.youtube.com/watch?v=coOTEc-0OGw</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Decision Tree - Assumption</a:t>
            </a:r>
            <a:endParaRPr/>
          </a:p>
        </p:txBody>
      </p:sp>
      <p:sp>
        <p:nvSpPr>
          <p:cNvPr id="72" name="Google Shape;72;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In the beginning, the whole training set is considered as the root.</a:t>
            </a:r>
            <a:endParaRPr/>
          </a:p>
          <a:p>
            <a:pPr marL="457200" lvl="0" indent="-342900" algn="l" rtl="0">
              <a:lnSpc>
                <a:spcPct val="115000"/>
              </a:lnSpc>
              <a:spcBef>
                <a:spcPts val="0"/>
              </a:spcBef>
              <a:spcAft>
                <a:spcPts val="0"/>
              </a:spcAft>
              <a:buSzPts val="1800"/>
              <a:buChar char="●"/>
            </a:pPr>
            <a:r>
              <a:rPr lang="en-GB"/>
              <a:t>Feature values are preferred to be categorical. If the values are continuous then they are discretized prior to building the model.</a:t>
            </a:r>
            <a:endParaRPr/>
          </a:p>
          <a:p>
            <a:pPr marL="457200" lvl="0" indent="-342900" algn="l" rtl="0">
              <a:lnSpc>
                <a:spcPct val="115000"/>
              </a:lnSpc>
              <a:spcBef>
                <a:spcPts val="0"/>
              </a:spcBef>
              <a:spcAft>
                <a:spcPts val="0"/>
              </a:spcAft>
              <a:buSzPts val="1800"/>
              <a:buChar char="●"/>
            </a:pPr>
            <a:r>
              <a:rPr lang="en-GB"/>
              <a:t>Records are distributed recursively on the basis of attribute values.</a:t>
            </a:r>
            <a:endParaRPr/>
          </a:p>
          <a:p>
            <a:pPr marL="457200" lvl="0" indent="-342900" algn="l" rtl="0">
              <a:lnSpc>
                <a:spcPct val="115000"/>
              </a:lnSpc>
              <a:spcBef>
                <a:spcPts val="0"/>
              </a:spcBef>
              <a:spcAft>
                <a:spcPts val="0"/>
              </a:spcAft>
              <a:buSzPts val="1800"/>
              <a:buChar char="●"/>
            </a:pPr>
            <a:r>
              <a:rPr lang="en-GB"/>
              <a:t>Order to placing attributes as root or internal node of the tree is done by using some statistical approach.</a:t>
            </a:r>
            <a:endParaRPr/>
          </a:p>
          <a:p>
            <a:pPr marL="0" lvl="0" indent="0" algn="l" rtl="0">
              <a:lnSpc>
                <a:spcPct val="115000"/>
              </a:lnSpc>
              <a:spcBef>
                <a:spcPts val="1200"/>
              </a:spcBef>
              <a:spcAft>
                <a:spcPts val="1200"/>
              </a:spcAft>
              <a:buSzPts val="18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Types of Decision Trees</a:t>
            </a:r>
            <a:endParaRPr/>
          </a:p>
        </p:txBody>
      </p:sp>
      <p:sp>
        <p:nvSpPr>
          <p:cNvPr id="266" name="Google Shape;266;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GB" dirty="0"/>
              <a:t>Types of decision trees are based on the type of target variable we have. It can be of two types:</a:t>
            </a:r>
            <a:endParaRPr dirty="0"/>
          </a:p>
          <a:p>
            <a:pPr marL="457200" lvl="0" indent="-342900" algn="l" rtl="0">
              <a:lnSpc>
                <a:spcPct val="115000"/>
              </a:lnSpc>
              <a:spcBef>
                <a:spcPts val="1200"/>
              </a:spcBef>
              <a:spcAft>
                <a:spcPts val="0"/>
              </a:spcAft>
              <a:buSzPts val="1800"/>
              <a:buChar char="●"/>
            </a:pPr>
            <a:r>
              <a:rPr lang="en-GB" b="1" dirty="0"/>
              <a:t>Categorical Variable Decision Tree: </a:t>
            </a:r>
            <a:r>
              <a:rPr lang="en-GB" dirty="0"/>
              <a:t>Decision Tree which has a categorical target variable then it called a Categorical variable decision tree.</a:t>
            </a:r>
            <a:endParaRPr dirty="0"/>
          </a:p>
          <a:p>
            <a:pPr marL="457200" lvl="0" indent="-342900" algn="l" rtl="0">
              <a:lnSpc>
                <a:spcPct val="115000"/>
              </a:lnSpc>
              <a:spcBef>
                <a:spcPts val="0"/>
              </a:spcBef>
              <a:spcAft>
                <a:spcPts val="0"/>
              </a:spcAft>
              <a:buSzPts val="1800"/>
              <a:buChar char="●"/>
            </a:pPr>
            <a:r>
              <a:rPr lang="en-GB" b="1" dirty="0"/>
              <a:t>Continuous Variable Decision Tree: </a:t>
            </a:r>
            <a:r>
              <a:rPr lang="en-GB" dirty="0"/>
              <a:t>Decision Tree has a continuous target variable then it is called Continuous Variable Decision Tree.</a:t>
            </a:r>
            <a:endParaRPr dirty="0"/>
          </a:p>
          <a:p>
            <a:pPr marL="0" lvl="0" indent="0" algn="l" rtl="0">
              <a:lnSpc>
                <a:spcPct val="115000"/>
              </a:lnSpc>
              <a:spcBef>
                <a:spcPts val="1200"/>
              </a:spcBef>
              <a:spcAft>
                <a:spcPts val="1200"/>
              </a:spcAft>
              <a:buSzPts val="1800"/>
              <a:buNone/>
            </a:pP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t>How to avoid/counter overfitting in Decision Trees?</a:t>
            </a:r>
            <a:endParaRPr dirty="0"/>
          </a:p>
        </p:txBody>
      </p:sp>
      <p:sp>
        <p:nvSpPr>
          <p:cNvPr id="272" name="Google Shape;272;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GB" dirty="0"/>
              <a:t>Here are two ways to remove overfitting:</a:t>
            </a:r>
            <a:endParaRPr dirty="0"/>
          </a:p>
          <a:p>
            <a:pPr marL="457200" lvl="0" indent="-342900" algn="l" rtl="0">
              <a:lnSpc>
                <a:spcPct val="115000"/>
              </a:lnSpc>
              <a:spcBef>
                <a:spcPts val="1200"/>
              </a:spcBef>
              <a:spcAft>
                <a:spcPts val="0"/>
              </a:spcAft>
              <a:buSzPts val="1800"/>
              <a:buChar char="●"/>
            </a:pPr>
            <a:r>
              <a:rPr lang="en-GB" dirty="0"/>
              <a:t>Pruning Decision Trees. In pruning, you trim off the branches of the tree, i.e., remove the decision nodes starting from the leaf node such that the overall accuracy is not disturbed.</a:t>
            </a:r>
            <a:endParaRPr dirty="0"/>
          </a:p>
          <a:p>
            <a:pPr marL="457200" lvl="0" indent="-342900" algn="l" rtl="0">
              <a:lnSpc>
                <a:spcPct val="115000"/>
              </a:lnSpc>
              <a:spcBef>
                <a:spcPts val="0"/>
              </a:spcBef>
              <a:spcAft>
                <a:spcPts val="0"/>
              </a:spcAft>
              <a:buSzPts val="1800"/>
              <a:buChar char="●"/>
            </a:pPr>
            <a:r>
              <a:rPr lang="en-GB" dirty="0"/>
              <a:t>Random Forest. Random Forest is an example of ensemble learning, in which we combine multiple machine learning algorithms to obtain better predictive performance.</a:t>
            </a:r>
            <a:endParaRPr dirty="0"/>
          </a:p>
          <a:p>
            <a:pPr marL="0" lvl="0" indent="0" algn="l" rtl="0">
              <a:lnSpc>
                <a:spcPct val="115000"/>
              </a:lnSpc>
              <a:spcBef>
                <a:spcPts val="1200"/>
              </a:spcBef>
              <a:spcAft>
                <a:spcPts val="1200"/>
              </a:spcAft>
              <a:buSzPts val="1800"/>
              <a:buNone/>
            </a:pP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Which is better Linear or tree-based models?</a:t>
            </a:r>
            <a:endParaRPr/>
          </a:p>
        </p:txBody>
      </p:sp>
      <p:sp>
        <p:nvSpPr>
          <p:cNvPr id="278" name="Google Shape;278;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0"/>
              </a:spcAft>
              <a:buClr>
                <a:schemeClr val="dk1"/>
              </a:buClr>
              <a:buSzPts val="1100"/>
              <a:buFont typeface="Arial"/>
              <a:buNone/>
            </a:pPr>
            <a:r>
              <a:rPr lang="en-GB"/>
              <a:t>Depends on the kind of problem you are solving.</a:t>
            </a:r>
            <a:endParaRPr/>
          </a:p>
          <a:p>
            <a:pPr marL="457200" lvl="0" indent="-342900" algn="l" rtl="0">
              <a:lnSpc>
                <a:spcPct val="115000"/>
              </a:lnSpc>
              <a:spcBef>
                <a:spcPts val="1200"/>
              </a:spcBef>
              <a:spcAft>
                <a:spcPts val="0"/>
              </a:spcAft>
              <a:buSzPts val="1800"/>
              <a:buChar char="●"/>
            </a:pPr>
            <a:r>
              <a:rPr lang="en-GB"/>
              <a:t>If the relationship between dependent &amp; independent variables is well approximated by a linear model, linear regression will outperform the tree-based model.</a:t>
            </a:r>
            <a:endParaRPr/>
          </a:p>
          <a:p>
            <a:pPr marL="457200" lvl="0" indent="-342900" algn="l" rtl="0">
              <a:lnSpc>
                <a:spcPct val="115000"/>
              </a:lnSpc>
              <a:spcBef>
                <a:spcPts val="0"/>
              </a:spcBef>
              <a:spcAft>
                <a:spcPts val="0"/>
              </a:spcAft>
              <a:buSzPts val="1800"/>
              <a:buChar char="●"/>
            </a:pPr>
            <a:r>
              <a:rPr lang="en-GB"/>
              <a:t>If there is a high non-linearity &amp; complex relationship between dependent &amp; independent variables, a tree model will outperform a classical regression method.</a:t>
            </a:r>
            <a:endParaRPr/>
          </a:p>
          <a:p>
            <a:pPr marL="457200" lvl="0" indent="-342900" algn="l" rtl="0">
              <a:lnSpc>
                <a:spcPct val="115000"/>
              </a:lnSpc>
              <a:spcBef>
                <a:spcPts val="0"/>
              </a:spcBef>
              <a:spcAft>
                <a:spcPts val="0"/>
              </a:spcAft>
              <a:buSzPts val="1800"/>
              <a:buChar char="●"/>
            </a:pPr>
            <a:r>
              <a:rPr lang="en-GB"/>
              <a:t>If you need to build a model that is easy to explain to people, a decision tree model will always do better than a linear model. Decision tree models are even simpler to interpret than linear regression!</a:t>
            </a:r>
            <a:endParaRPr/>
          </a:p>
          <a:p>
            <a:pPr marL="0" lvl="0" indent="0" algn="l" rtl="0">
              <a:lnSpc>
                <a:spcPct val="115000"/>
              </a:lnSpc>
              <a:spcBef>
                <a:spcPts val="1200"/>
              </a:spcBef>
              <a:spcAft>
                <a:spcPts val="1200"/>
              </a:spcAft>
              <a:buSzPts val="1800"/>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2"/>
          <p:cNvSpPr txBox="1">
            <a:spLocks noGrp="1"/>
          </p:cNvSpPr>
          <p:nvPr>
            <p:ph type="title"/>
          </p:nvPr>
        </p:nvSpPr>
        <p:spPr>
          <a:xfrm>
            <a:off x="311700" y="2640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t>Homework!</a:t>
            </a:r>
            <a:endParaRPr dirty="0"/>
          </a:p>
        </p:txBody>
      </p:sp>
      <p:pic>
        <p:nvPicPr>
          <p:cNvPr id="284" name="Google Shape;284;p42"/>
          <p:cNvPicPr preferRelativeResize="0"/>
          <p:nvPr/>
        </p:nvPicPr>
        <p:blipFill rotWithShape="1">
          <a:blip r:embed="rId3">
            <a:alphaModFix/>
          </a:blip>
          <a:srcRect/>
          <a:stretch/>
        </p:blipFill>
        <p:spPr>
          <a:xfrm>
            <a:off x="1365600" y="951050"/>
            <a:ext cx="6412800" cy="38718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43"/>
          <p:cNvPicPr preferRelativeResize="0"/>
          <p:nvPr/>
        </p:nvPicPr>
        <p:blipFill rotWithShape="1">
          <a:blip r:embed="rId3">
            <a:alphaModFix/>
          </a:blip>
          <a:srcRect/>
          <a:stretch/>
        </p:blipFill>
        <p:spPr>
          <a:xfrm>
            <a:off x="0" y="0"/>
            <a:ext cx="9144003"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Important Terminology related to Decision Trees</a:t>
            </a:r>
            <a:endParaRPr/>
          </a:p>
        </p:txBody>
      </p:sp>
      <p:sp>
        <p:nvSpPr>
          <p:cNvPr id="78" name="Google Shape;78;p5"/>
          <p:cNvSpPr txBox="1">
            <a:spLocks noGrp="1"/>
          </p:cNvSpPr>
          <p:nvPr>
            <p:ph type="body" idx="1"/>
          </p:nvPr>
        </p:nvSpPr>
        <p:spPr>
          <a:xfrm>
            <a:off x="311700" y="1152475"/>
            <a:ext cx="8520600" cy="3937500"/>
          </a:xfrm>
          <a:prstGeom prst="rect">
            <a:avLst/>
          </a:prstGeom>
          <a:noFill/>
          <a:ln>
            <a:noFill/>
          </a:ln>
        </p:spPr>
        <p:txBody>
          <a:bodyPr spcFirstLastPara="1" wrap="square" lIns="91425" tIns="91425" rIns="91425" bIns="91425" anchor="t" anchorCtr="0">
            <a:noAutofit/>
          </a:bodyPr>
          <a:lstStyle/>
          <a:p>
            <a:pPr marL="635000" marR="50800" lvl="0" indent="-336550" algn="l" rtl="0">
              <a:lnSpc>
                <a:spcPct val="115000"/>
              </a:lnSpc>
              <a:spcBef>
                <a:spcPts val="0"/>
              </a:spcBef>
              <a:spcAft>
                <a:spcPts val="0"/>
              </a:spcAft>
              <a:buClr>
                <a:srgbClr val="111111"/>
              </a:buClr>
              <a:buSzPts val="1700"/>
              <a:buAutoNum type="arabicPeriod"/>
            </a:pPr>
            <a:r>
              <a:rPr lang="en-GB" sz="1700" b="1">
                <a:solidFill>
                  <a:srgbClr val="111111"/>
                </a:solidFill>
                <a:highlight>
                  <a:srgbClr val="FFFFFF"/>
                </a:highlight>
              </a:rPr>
              <a:t>Root Node: </a:t>
            </a:r>
            <a:r>
              <a:rPr lang="en-GB" sz="1700">
                <a:solidFill>
                  <a:srgbClr val="111111"/>
                </a:solidFill>
                <a:highlight>
                  <a:srgbClr val="FFFFFF"/>
                </a:highlight>
              </a:rPr>
              <a:t>It represents the entire population or sample and this further gets divided into two or more homogeneous sets.</a:t>
            </a:r>
            <a:endParaRPr sz="1700">
              <a:solidFill>
                <a:srgbClr val="111111"/>
              </a:solidFill>
              <a:highlight>
                <a:srgbClr val="FFFFFF"/>
              </a:highlight>
            </a:endParaRPr>
          </a:p>
          <a:p>
            <a:pPr marL="635000" marR="50800" lvl="0" indent="-336550" algn="l" rtl="0">
              <a:lnSpc>
                <a:spcPct val="115000"/>
              </a:lnSpc>
              <a:spcBef>
                <a:spcPts val="0"/>
              </a:spcBef>
              <a:spcAft>
                <a:spcPts val="0"/>
              </a:spcAft>
              <a:buClr>
                <a:srgbClr val="111111"/>
              </a:buClr>
              <a:buSzPts val="1700"/>
              <a:buAutoNum type="arabicPeriod"/>
            </a:pPr>
            <a:r>
              <a:rPr lang="en-GB" sz="1700" b="1">
                <a:solidFill>
                  <a:srgbClr val="111111"/>
                </a:solidFill>
                <a:highlight>
                  <a:srgbClr val="FFFFFF"/>
                </a:highlight>
              </a:rPr>
              <a:t>Splitting: </a:t>
            </a:r>
            <a:r>
              <a:rPr lang="en-GB" sz="1700">
                <a:solidFill>
                  <a:srgbClr val="111111"/>
                </a:solidFill>
                <a:highlight>
                  <a:srgbClr val="FFFFFF"/>
                </a:highlight>
              </a:rPr>
              <a:t>It is a process of dividing a node into two or more sub-nodes.</a:t>
            </a:r>
            <a:endParaRPr sz="1700">
              <a:solidFill>
                <a:srgbClr val="111111"/>
              </a:solidFill>
              <a:highlight>
                <a:srgbClr val="FFFFFF"/>
              </a:highlight>
            </a:endParaRPr>
          </a:p>
          <a:p>
            <a:pPr marL="635000" marR="50800" lvl="0" indent="-336550" algn="l" rtl="0">
              <a:lnSpc>
                <a:spcPct val="115000"/>
              </a:lnSpc>
              <a:spcBef>
                <a:spcPts val="0"/>
              </a:spcBef>
              <a:spcAft>
                <a:spcPts val="0"/>
              </a:spcAft>
              <a:buClr>
                <a:srgbClr val="111111"/>
              </a:buClr>
              <a:buSzPts val="1700"/>
              <a:buAutoNum type="arabicPeriod"/>
            </a:pPr>
            <a:r>
              <a:rPr lang="en-GB" sz="1700" b="1">
                <a:solidFill>
                  <a:srgbClr val="111111"/>
                </a:solidFill>
                <a:highlight>
                  <a:srgbClr val="FFFFFF"/>
                </a:highlight>
              </a:rPr>
              <a:t>Decision Node: </a:t>
            </a:r>
            <a:r>
              <a:rPr lang="en-GB" sz="1700">
                <a:solidFill>
                  <a:srgbClr val="111111"/>
                </a:solidFill>
                <a:highlight>
                  <a:srgbClr val="FFFFFF"/>
                </a:highlight>
              </a:rPr>
              <a:t>When a sub-node splits into further sub-nodes, then it is called the decision node.</a:t>
            </a:r>
            <a:endParaRPr sz="1700">
              <a:solidFill>
                <a:srgbClr val="111111"/>
              </a:solidFill>
              <a:highlight>
                <a:srgbClr val="FFFFFF"/>
              </a:highlight>
            </a:endParaRPr>
          </a:p>
          <a:p>
            <a:pPr marL="635000" marR="50800" lvl="0" indent="-336550" algn="l" rtl="0">
              <a:lnSpc>
                <a:spcPct val="115000"/>
              </a:lnSpc>
              <a:spcBef>
                <a:spcPts val="0"/>
              </a:spcBef>
              <a:spcAft>
                <a:spcPts val="0"/>
              </a:spcAft>
              <a:buClr>
                <a:srgbClr val="111111"/>
              </a:buClr>
              <a:buSzPts val="1700"/>
              <a:buAutoNum type="arabicPeriod"/>
            </a:pPr>
            <a:r>
              <a:rPr lang="en-GB" sz="1700" b="1">
                <a:solidFill>
                  <a:srgbClr val="111111"/>
                </a:solidFill>
                <a:highlight>
                  <a:srgbClr val="FFFFFF"/>
                </a:highlight>
              </a:rPr>
              <a:t>Leaf / Terminal Node: </a:t>
            </a:r>
            <a:r>
              <a:rPr lang="en-GB" sz="1700">
                <a:solidFill>
                  <a:srgbClr val="111111"/>
                </a:solidFill>
                <a:highlight>
                  <a:srgbClr val="FFFFFF"/>
                </a:highlight>
              </a:rPr>
              <a:t>Nodes do not split is called Leaf or Terminal node.</a:t>
            </a:r>
            <a:endParaRPr sz="1700">
              <a:solidFill>
                <a:srgbClr val="111111"/>
              </a:solidFill>
              <a:highlight>
                <a:srgbClr val="FFFFFF"/>
              </a:highlight>
            </a:endParaRPr>
          </a:p>
          <a:p>
            <a:pPr marL="635000" marR="50800" lvl="0" indent="-336550" algn="l" rtl="0">
              <a:lnSpc>
                <a:spcPct val="115000"/>
              </a:lnSpc>
              <a:spcBef>
                <a:spcPts val="0"/>
              </a:spcBef>
              <a:spcAft>
                <a:spcPts val="0"/>
              </a:spcAft>
              <a:buClr>
                <a:srgbClr val="111111"/>
              </a:buClr>
              <a:buSzPts val="1700"/>
              <a:buAutoNum type="arabicPeriod"/>
            </a:pPr>
            <a:r>
              <a:rPr lang="en-GB" sz="1700" b="1">
                <a:solidFill>
                  <a:srgbClr val="111111"/>
                </a:solidFill>
                <a:highlight>
                  <a:srgbClr val="FFFFFF"/>
                </a:highlight>
              </a:rPr>
              <a:t>Pruning: </a:t>
            </a:r>
            <a:r>
              <a:rPr lang="en-GB" sz="1700">
                <a:solidFill>
                  <a:srgbClr val="111111"/>
                </a:solidFill>
                <a:highlight>
                  <a:srgbClr val="FFFFFF"/>
                </a:highlight>
              </a:rPr>
              <a:t>When we remove sub-nodes of a decision node, this process is called pruning. You can say the opposite process of splitting.</a:t>
            </a:r>
            <a:endParaRPr sz="1700">
              <a:solidFill>
                <a:srgbClr val="111111"/>
              </a:solidFill>
              <a:highlight>
                <a:srgbClr val="FFFFFF"/>
              </a:highlight>
            </a:endParaRPr>
          </a:p>
          <a:p>
            <a:pPr marL="635000" marR="50800" lvl="0" indent="-336550" algn="l" rtl="0">
              <a:lnSpc>
                <a:spcPct val="115000"/>
              </a:lnSpc>
              <a:spcBef>
                <a:spcPts val="0"/>
              </a:spcBef>
              <a:spcAft>
                <a:spcPts val="0"/>
              </a:spcAft>
              <a:buClr>
                <a:srgbClr val="111111"/>
              </a:buClr>
              <a:buSzPts val="1700"/>
              <a:buAutoNum type="arabicPeriod"/>
            </a:pPr>
            <a:r>
              <a:rPr lang="en-GB" sz="1700" b="1">
                <a:solidFill>
                  <a:srgbClr val="111111"/>
                </a:solidFill>
                <a:highlight>
                  <a:srgbClr val="FFFFFF"/>
                </a:highlight>
              </a:rPr>
              <a:t>Branch / Sub-Tree: </a:t>
            </a:r>
            <a:r>
              <a:rPr lang="en-GB" sz="1700">
                <a:solidFill>
                  <a:srgbClr val="111111"/>
                </a:solidFill>
                <a:highlight>
                  <a:srgbClr val="FFFFFF"/>
                </a:highlight>
              </a:rPr>
              <a:t>A subsection of the entire tree is called branch or sub-tree.</a:t>
            </a:r>
            <a:endParaRPr sz="1700">
              <a:solidFill>
                <a:srgbClr val="111111"/>
              </a:solidFill>
              <a:highlight>
                <a:srgbClr val="FFFFFF"/>
              </a:highlight>
            </a:endParaRPr>
          </a:p>
          <a:p>
            <a:pPr marL="635000" marR="50800" lvl="0" indent="-336550" algn="l" rtl="0">
              <a:lnSpc>
                <a:spcPct val="115000"/>
              </a:lnSpc>
              <a:spcBef>
                <a:spcPts val="0"/>
              </a:spcBef>
              <a:spcAft>
                <a:spcPts val="0"/>
              </a:spcAft>
              <a:buClr>
                <a:srgbClr val="111111"/>
              </a:buClr>
              <a:buSzPts val="1700"/>
              <a:buAutoNum type="arabicPeriod"/>
            </a:pPr>
            <a:r>
              <a:rPr lang="en-GB" sz="1700" b="1">
                <a:solidFill>
                  <a:srgbClr val="111111"/>
                </a:solidFill>
                <a:highlight>
                  <a:srgbClr val="FFFFFF"/>
                </a:highlight>
              </a:rPr>
              <a:t>Parent and Child Node: </a:t>
            </a:r>
            <a:r>
              <a:rPr lang="en-GB" sz="1700">
                <a:solidFill>
                  <a:srgbClr val="111111"/>
                </a:solidFill>
                <a:highlight>
                  <a:srgbClr val="FFFFFF"/>
                </a:highlight>
              </a:rPr>
              <a:t>A node, which is divided into sub-nodes is called a parent node of sub-nodes whereas sub-nodes are the child of a parent node.</a:t>
            </a:r>
            <a:endParaRPr sz="23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6"/>
          <p:cNvPicPr preferRelativeResize="0"/>
          <p:nvPr/>
        </p:nvPicPr>
        <p:blipFill rotWithShape="1">
          <a:blip r:embed="rId3">
            <a:alphaModFix/>
          </a:blip>
          <a:srcRect/>
          <a:stretch/>
        </p:blipFill>
        <p:spPr>
          <a:xfrm>
            <a:off x="0" y="292400"/>
            <a:ext cx="9144000" cy="455870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7"/>
          <p:cNvSpPr txBox="1">
            <a:spLocks noGrp="1"/>
          </p:cNvSpPr>
          <p:nvPr>
            <p:ph type="title"/>
          </p:nvPr>
        </p:nvSpPr>
        <p:spPr>
          <a:xfrm>
            <a:off x="0" y="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t>Decision Tree Example-1 (</a:t>
            </a:r>
            <a:r>
              <a:rPr lang="en-US" sz="2000" b="0" i="0" dirty="0">
                <a:solidFill>
                  <a:srgbClr val="111111"/>
                </a:solidFill>
                <a:effectLst/>
                <a:latin typeface="open sans" panose="020B0606030504020204" pitchFamily="34" charset="0"/>
              </a:rPr>
              <a:t>Classification And Regression Tree</a:t>
            </a:r>
            <a:r>
              <a:rPr lang="en-US" b="0" i="0" dirty="0">
                <a:solidFill>
                  <a:srgbClr val="111111"/>
                </a:solidFill>
                <a:effectLst/>
                <a:latin typeface="open sans" panose="020B0606030504020204" pitchFamily="34" charset="0"/>
              </a:rPr>
              <a:t>)</a:t>
            </a:r>
            <a:endParaRPr dirty="0"/>
          </a:p>
        </p:txBody>
      </p:sp>
      <p:pic>
        <p:nvPicPr>
          <p:cNvPr id="89" name="Google Shape;89;p7"/>
          <p:cNvPicPr preferRelativeResize="0"/>
          <p:nvPr/>
        </p:nvPicPr>
        <p:blipFill rotWithShape="1">
          <a:blip r:embed="rId3">
            <a:alphaModFix/>
          </a:blip>
          <a:srcRect/>
          <a:stretch/>
        </p:blipFill>
        <p:spPr>
          <a:xfrm>
            <a:off x="2078250" y="524850"/>
            <a:ext cx="4037278" cy="45707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8"/>
          <p:cNvPicPr preferRelativeResize="0"/>
          <p:nvPr/>
        </p:nvPicPr>
        <p:blipFill rotWithShape="1">
          <a:blip r:embed="rId3">
            <a:alphaModFix/>
          </a:blip>
          <a:srcRect/>
          <a:stretch/>
        </p:blipFill>
        <p:spPr>
          <a:xfrm>
            <a:off x="0" y="0"/>
            <a:ext cx="9148457"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9"/>
          <p:cNvPicPr preferRelativeResize="0"/>
          <p:nvPr/>
        </p:nvPicPr>
        <p:blipFill rotWithShape="1">
          <a:blip r:embed="rId3">
            <a:alphaModFix/>
          </a:blip>
          <a:srcRect/>
          <a:stretch/>
        </p:blipFill>
        <p:spPr>
          <a:xfrm>
            <a:off x="0" y="0"/>
            <a:ext cx="9148457"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TotalTime>
  <Words>1389</Words>
  <Application>Microsoft Office PowerPoint</Application>
  <PresentationFormat>On-screen Show (16:9)</PresentationFormat>
  <Paragraphs>83</Paragraphs>
  <Slides>44</Slides>
  <Notes>43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0" baseType="lpstr">
      <vt:lpstr>Arial</vt:lpstr>
      <vt:lpstr>Calibri</vt:lpstr>
      <vt:lpstr>Cambria Math</vt:lpstr>
      <vt:lpstr>open sans</vt:lpstr>
      <vt:lpstr>Simple Light</vt:lpstr>
      <vt:lpstr>MathType 7.0 Equation</vt:lpstr>
      <vt:lpstr>Machine Learning Techniques</vt:lpstr>
      <vt:lpstr>Decision Tree</vt:lpstr>
      <vt:lpstr>Decision Tree</vt:lpstr>
      <vt:lpstr>Decision Tree - Assumption</vt:lpstr>
      <vt:lpstr>Important Terminology related to Decision Trees</vt:lpstr>
      <vt:lpstr>PowerPoint Presentation</vt:lpstr>
      <vt:lpstr>Decision Tree Example-1 (Classification And Regression Tree)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Decision Trees work?</vt:lpstr>
      <vt:lpstr>Attribute Selection Measures</vt:lpstr>
      <vt:lpstr>Information Gain vs Gini Index</vt:lpstr>
      <vt:lpstr>Entropy</vt:lpstr>
      <vt:lpstr>ID3 Algorithm</vt:lpstr>
      <vt:lpstr>Example-1 using ID3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Recommended Video:  https://www.youtube.com/watch?v=K9tani59cw4 https://www.youtube.com/watch?v=coOTEc-0OGw</vt:lpstr>
      <vt:lpstr>Types of Decision Trees</vt:lpstr>
      <vt:lpstr>How to avoid/counter overfitting in Decision Trees?</vt:lpstr>
      <vt:lpstr>Which is better Linear or tree-based models?</vt:lpstr>
      <vt:lpstr>Homework!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Techniques</dc:title>
  <cp:lastModifiedBy>DELL</cp:lastModifiedBy>
  <cp:revision>10</cp:revision>
  <dcterms:modified xsi:type="dcterms:W3CDTF">2022-05-26T09:26:23Z</dcterms:modified>
</cp:coreProperties>
</file>